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9"/>
  </p:notesMasterIdLst>
  <p:sldIdLst>
    <p:sldId id="298" r:id="rId5"/>
    <p:sldId id="300" r:id="rId6"/>
    <p:sldId id="308" r:id="rId7"/>
    <p:sldId id="309" r:id="rId8"/>
    <p:sldId id="310" r:id="rId9"/>
    <p:sldId id="306" r:id="rId10"/>
    <p:sldId id="301" r:id="rId11"/>
    <p:sldId id="302" r:id="rId12"/>
    <p:sldId id="311" r:id="rId13"/>
    <p:sldId id="312" r:id="rId14"/>
    <p:sldId id="313" r:id="rId15"/>
    <p:sldId id="303" r:id="rId16"/>
    <p:sldId id="304" r:id="rId17"/>
    <p:sldId id="307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249" autoAdjust="0"/>
  </p:normalViewPr>
  <p:slideViewPr>
    <p:cSldViewPr snapToGrid="0">
      <p:cViewPr varScale="1">
        <p:scale>
          <a:sx n="68" d="100"/>
          <a:sy n="68" d="100"/>
        </p:scale>
        <p:origin x="81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jpeg>
</file>

<file path=ppt/media/image13.jpe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325061-5A7A-497D-928F-84F044F5BD40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C5256A-2C4D-4085-ABF2-5F4EC85E8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5586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C5256A-2C4D-4085-ABF2-5F4EC85E850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592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C5256A-2C4D-4085-ABF2-5F4EC85E850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6780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12/9/2020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43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12/9/2020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465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12/9/2020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783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12/9/2020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359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12/9/2020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925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12/9/2020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543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12/9/2020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93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12/9/2020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184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12/9/2020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613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12/9/2020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0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i.imgur.com/745vbrj.mp4" TargetMode="External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ithub.com/Nroche24/Endurance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pic>
        <p:nvPicPr>
          <p:cNvPr id="4" name="Picture 3" descr="A close up of a piece of paper with a pencil laying on top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3416" y="1475234"/>
            <a:ext cx="3214307" cy="2901694"/>
          </a:xfrm>
        </p:spPr>
        <p:txBody>
          <a:bodyPr anchor="b"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Group 7 Sprint 4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7750" y="4608576"/>
            <a:ext cx="3205640" cy="774186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600" dirty="0"/>
              <a:t>By: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Neal Roche, Jason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Schray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Aaron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niTZBERG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3143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A33C4710-0FD3-41F3-B5C1-312073C4E15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6446" b="-1"/>
          <a:stretch/>
        </p:blipFill>
        <p:spPr>
          <a:xfrm>
            <a:off x="16" y="10"/>
            <a:ext cx="7556889" cy="685799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6482F060-A4AF-4E0B-B364-7C6BA4A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7556905" y="0"/>
            <a:ext cx="464131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DFC9D8-6FAF-47E2-820E-7A30A0DD65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53341" y="133450"/>
            <a:ext cx="4248443" cy="333419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dirty="0">
                <a:solidFill>
                  <a:srgbClr val="FFFFFF"/>
                </a:solidFill>
              </a:rPr>
              <a:t>Difficulties:</a:t>
            </a:r>
            <a:br>
              <a:rPr lang="en-US" sz="5000" dirty="0">
                <a:solidFill>
                  <a:srgbClr val="FFFFFF"/>
                </a:solidFill>
              </a:rPr>
            </a:br>
            <a:r>
              <a:rPr lang="en-US" sz="3600" dirty="0">
                <a:solidFill>
                  <a:srgbClr val="FFFFFF"/>
                </a:solidFill>
              </a:rPr>
              <a:t>Data Coordinator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9EB6DAA-2F0C-43D5-A577-15D5D2C4E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85922" y="3651268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C7D8C066-4009-475C-B700-727A983544A4}"/>
              </a:ext>
            </a:extLst>
          </p:cNvPr>
          <p:cNvSpPr txBox="1"/>
          <p:nvPr/>
        </p:nvSpPr>
        <p:spPr>
          <a:xfrm>
            <a:off x="8269997" y="3651268"/>
            <a:ext cx="3215129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/>
              <a:t>Creating Flowcharts and deciding which parts of Algorithm would be made into decisions.</a:t>
            </a:r>
          </a:p>
          <a:p>
            <a:endParaRPr lang="en-US" sz="16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/>
              <a:t>Defining role names and helping define the purpose for each role</a:t>
            </a:r>
          </a:p>
          <a:p>
            <a:endParaRPr lang="en-US" sz="16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/>
              <a:t> Not having physical access to the robot to help troubleshoot</a:t>
            </a:r>
          </a:p>
        </p:txBody>
      </p:sp>
    </p:spTree>
    <p:extLst>
      <p:ext uri="{BB962C8B-B14F-4D97-AF65-F5344CB8AC3E}">
        <p14:creationId xmlns:p14="http://schemas.microsoft.com/office/powerpoint/2010/main" val="8628853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A33C4710-0FD3-41F3-B5C1-312073C4E15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6446" b="-1"/>
          <a:stretch/>
        </p:blipFill>
        <p:spPr>
          <a:xfrm>
            <a:off x="16" y="10"/>
            <a:ext cx="7556889" cy="685799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6482F060-A4AF-4E0B-B364-7C6BA4A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7556905" y="0"/>
            <a:ext cx="464131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DFC9D8-6FAF-47E2-820E-7A30A0DD65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53341" y="133450"/>
            <a:ext cx="4248443" cy="333419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dirty="0">
                <a:solidFill>
                  <a:srgbClr val="FFFFFF"/>
                </a:solidFill>
              </a:rPr>
              <a:t>Difficulties:</a:t>
            </a:r>
            <a:br>
              <a:rPr lang="en-US" sz="5000" dirty="0">
                <a:solidFill>
                  <a:srgbClr val="FFFFFF"/>
                </a:solidFill>
              </a:rPr>
            </a:br>
            <a:r>
              <a:rPr lang="en-US" sz="3600" dirty="0">
                <a:solidFill>
                  <a:srgbClr val="FFFFFF"/>
                </a:solidFill>
              </a:rPr>
              <a:t>Robotics Engineer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9EB6DAA-2F0C-43D5-A577-15D5D2C4E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85922" y="3651268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C7D8C066-4009-475C-B700-727A983544A4}"/>
              </a:ext>
            </a:extLst>
          </p:cNvPr>
          <p:cNvSpPr txBox="1"/>
          <p:nvPr/>
        </p:nvSpPr>
        <p:spPr>
          <a:xfrm>
            <a:off x="8269997" y="3651268"/>
            <a:ext cx="32151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/>
              <a:t>Determining if there was an initial hardware/software issue with the robot</a:t>
            </a:r>
          </a:p>
          <a:p>
            <a:endParaRPr lang="en-US" sz="16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/>
              <a:t>Creation of Block </a:t>
            </a:r>
            <a:r>
              <a:rPr lang="en-US" sz="1600" dirty="0"/>
              <a:t>Code, video and course utilized by the robot</a:t>
            </a:r>
          </a:p>
        </p:txBody>
      </p:sp>
    </p:spTree>
    <p:extLst>
      <p:ext uri="{BB962C8B-B14F-4D97-AF65-F5344CB8AC3E}">
        <p14:creationId xmlns:p14="http://schemas.microsoft.com/office/powerpoint/2010/main" val="10886682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F59A0-4B9E-4A6C-AEEA-59832E027D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6783" y="516835"/>
            <a:ext cx="5977937" cy="1666501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How Can We Improve?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1B8457-0F8F-4986-A643-F360F2311E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603" r="23986"/>
          <a:stretch/>
        </p:blipFill>
        <p:spPr>
          <a:xfrm>
            <a:off x="20" y="10"/>
            <a:ext cx="4580077" cy="685799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00864" y="2353592"/>
            <a:ext cx="5669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40331D-7D47-4BDD-A555-A1D20175EF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6784" y="2546224"/>
            <a:ext cx="5977938" cy="3794939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 Management: This will maximize efficiency of the team and ensure that the goal is accomplished without sacrificing vital requirements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Improved Initial Planning: Laying out the groundwork early on so the team can get started earlier will directly contribute to meeting goals on time and help the team become more efficient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Rotate roles for each sprint so that each team member has a better understanding of how that role functions and what the expectations are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18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18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18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18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18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18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18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18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52323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41650A-0398-4CEA-98CF-9F9C8C9E9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6783" y="516835"/>
            <a:ext cx="5977937" cy="1666501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What Did We Learn?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E46A68-FDE4-414E-BF19-0D1683FCDC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390" r="42030" b="-1"/>
          <a:stretch/>
        </p:blipFill>
        <p:spPr>
          <a:xfrm>
            <a:off x="20" y="10"/>
            <a:ext cx="4580077" cy="685799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00864" y="2353592"/>
            <a:ext cx="5669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348A30-00D2-4FFA-8918-26EB0FA6BA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6784" y="2546224"/>
            <a:ext cx="5977938" cy="3342747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Engineering is vital for many day-to-day things that are taken for granted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Even the simplest tasks have complicated processes behind them such as making a robot move forward/backward or creating a program to receive inputs and provide outputs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Meeting budgets and timelines are essential in the software development process as it directly correlates to quality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Programming is a rare skill that is not common, yet it drives the process in most things around us</a:t>
            </a:r>
          </a:p>
        </p:txBody>
      </p:sp>
    </p:spTree>
    <p:extLst>
      <p:ext uri="{BB962C8B-B14F-4D97-AF65-F5344CB8AC3E}">
        <p14:creationId xmlns:p14="http://schemas.microsoft.com/office/powerpoint/2010/main" val="8041997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1B4898-E1A4-4219-A5A4-0A95DC4626F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510" b="1422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5031A59-966F-41A9-B9D4-87941CA533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6218" y="386132"/>
            <a:ext cx="10058400" cy="177642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8000" dirty="0">
                <a:solidFill>
                  <a:srgbClr val="FFFFFF"/>
                </a:solidFill>
              </a:rPr>
              <a:t>Resources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B40A8CA7-7D5A-43B0-A1A0-B558ECA9E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D1206B-BC5F-4189-BF10-22A56E073C64}"/>
              </a:ext>
            </a:extLst>
          </p:cNvPr>
          <p:cNvSpPr txBox="1"/>
          <p:nvPr/>
        </p:nvSpPr>
        <p:spPr>
          <a:xfrm>
            <a:off x="3376246" y="2459504"/>
            <a:ext cx="682283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Agility Sprint Video: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b="0" i="0" dirty="0">
                <a:solidFill>
                  <a:schemeClr val="tx1">
                    <a:lumMod val="9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https://i.imgur.com/745vbrj.mp4</a:t>
            </a:r>
            <a:endParaRPr lang="en-US" sz="2000" b="0" i="0" dirty="0">
              <a:solidFill>
                <a:schemeClr val="tx1">
                  <a:lumMod val="95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solidFill>
                <a:schemeClr val="tx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b="0" i="0" dirty="0" err="1">
                <a:solidFill>
                  <a:schemeClr val="tx1">
                    <a:lumMod val="9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Github</a:t>
            </a:r>
            <a:r>
              <a:rPr lang="en-US" sz="2000" b="0" i="0" dirty="0">
                <a:solidFill>
                  <a:schemeClr val="tx1">
                    <a:lumMod val="9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Presentation Link: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b="0" i="0" dirty="0">
                <a:solidFill>
                  <a:schemeClr val="tx1">
                    <a:lumMod val="9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https://github.com/Nroche24/Presentation</a:t>
            </a:r>
          </a:p>
          <a:p>
            <a:endParaRPr lang="en-US" sz="2000" b="0" i="0" dirty="0">
              <a:solidFill>
                <a:schemeClr val="tx1">
                  <a:lumMod val="95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000" b="0" i="0" dirty="0">
              <a:solidFill>
                <a:schemeClr val="tx1">
                  <a:lumMod val="95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solidFill>
                <a:schemeClr val="tx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09067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B4D0E555-16F6-44D0-BF56-AF5FF5BDE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117041D-1A7B-4ECA-AB68-3CFDB6726B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6220" y="0"/>
            <a:ext cx="4641314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869" y="640080"/>
            <a:ext cx="3659246" cy="286269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>
                <a:solidFill>
                  <a:srgbClr val="FFFFFF"/>
                </a:solidFill>
              </a:rPr>
              <a:t>Sprint 1-3 Overview 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BCD2462-4C1E-401A-AC2D-F799A138B2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3852" y="3663649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266CDD0-3E96-40BD-8324-62D1DD8615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98027036"/>
              </p:ext>
            </p:extLst>
          </p:nvPr>
        </p:nvGraphicFramePr>
        <p:xfrm>
          <a:off x="5282335" y="492369"/>
          <a:ext cx="6633000" cy="5711482"/>
        </p:xfrm>
        <a:graphic>
          <a:graphicData uri="http://schemas.openxmlformats.org/drawingml/2006/table">
            <a:tbl>
              <a:tblPr firstRow="1" bandRow="1">
                <a:solidFill>
                  <a:schemeClr val="tx1">
                    <a:lumMod val="65000"/>
                    <a:lumOff val="35000"/>
                  </a:schemeClr>
                </a:solidFill>
                <a:tableStyleId>{3B4B98B0-60AC-42C2-AFA5-B58CD77FA1E5}</a:tableStyleId>
              </a:tblPr>
              <a:tblGrid>
                <a:gridCol w="2197555">
                  <a:extLst>
                    <a:ext uri="{9D8B030D-6E8A-4147-A177-3AD203B41FA5}">
                      <a16:colId xmlns:a16="http://schemas.microsoft.com/office/drawing/2014/main" val="2981917977"/>
                    </a:ext>
                  </a:extLst>
                </a:gridCol>
                <a:gridCol w="2196003">
                  <a:extLst>
                    <a:ext uri="{9D8B030D-6E8A-4147-A177-3AD203B41FA5}">
                      <a16:colId xmlns:a16="http://schemas.microsoft.com/office/drawing/2014/main" val="945233394"/>
                    </a:ext>
                  </a:extLst>
                </a:gridCol>
                <a:gridCol w="2239442">
                  <a:extLst>
                    <a:ext uri="{9D8B030D-6E8A-4147-A177-3AD203B41FA5}">
                      <a16:colId xmlns:a16="http://schemas.microsoft.com/office/drawing/2014/main" val="2572263168"/>
                    </a:ext>
                  </a:extLst>
                </a:gridCol>
              </a:tblGrid>
              <a:tr h="714434">
                <a:tc>
                  <a:txBody>
                    <a:bodyPr/>
                    <a:lstStyle/>
                    <a:p>
                      <a:r>
                        <a:rPr lang="en-US" sz="1600" b="1" cap="all" spc="60" dirty="0">
                          <a:solidFill>
                            <a:schemeClr val="tx1"/>
                          </a:solidFill>
                        </a:rPr>
                        <a:t>Sprint 1</a:t>
                      </a:r>
                    </a:p>
                  </a:txBody>
                  <a:tcPr marL="126819" marR="126819" marT="126819" marB="126819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cap="all" spc="60" dirty="0">
                          <a:solidFill>
                            <a:schemeClr val="tx1"/>
                          </a:solidFill>
                        </a:rPr>
                        <a:t>Sprint 2</a:t>
                      </a:r>
                    </a:p>
                  </a:txBody>
                  <a:tcPr marL="126819" marR="126819" marT="126819" marB="126819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cap="all" spc="60" dirty="0">
                          <a:solidFill>
                            <a:schemeClr val="tx1"/>
                          </a:solidFill>
                        </a:rPr>
                        <a:t>Sprint 3</a:t>
                      </a:r>
                    </a:p>
                  </a:txBody>
                  <a:tcPr marL="126819" marR="126819" marT="126819" marB="126819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80512675"/>
                  </a:ext>
                </a:extLst>
              </a:tr>
              <a:tr h="1341904">
                <a:tc>
                  <a:txBody>
                    <a:bodyPr/>
                    <a:lstStyle/>
                    <a:p>
                      <a:r>
                        <a:rPr lang="en-US" sz="1500" cap="none" spc="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Circumnavigate the room H2208</a:t>
                      </a:r>
                    </a:p>
                  </a:txBody>
                  <a:tcPr marL="139671" marR="139671" marT="139671" marB="8454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cap="none" spc="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Robot must complete the figure eight course 5 times</a:t>
                      </a:r>
                    </a:p>
                  </a:txBody>
                  <a:tcPr marL="139671" marR="139671" marT="139671" marB="8454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cap="none" spc="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Avoid 3 objects in the robot’s path</a:t>
                      </a:r>
                    </a:p>
                  </a:txBody>
                  <a:tcPr marL="139671" marR="139671" marT="139671" marB="8454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5369860"/>
                  </a:ext>
                </a:extLst>
              </a:tr>
              <a:tr h="166568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cap="none" spc="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Robot must speak multiple statements</a:t>
                      </a:r>
                    </a:p>
                    <a:p>
                      <a:endParaRPr lang="en-US" sz="1500" cap="none" spc="0" dirty="0">
                        <a:solidFill>
                          <a:schemeClr val="bg1"/>
                        </a:solidFill>
                      </a:endParaRPr>
                    </a:p>
                  </a:txBody>
                  <a:tcPr marL="139671" marR="139671" marT="139671" marB="8454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26262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cap="none" spc="0">
                          <a:solidFill>
                            <a:schemeClr val="bg1"/>
                          </a:solidFill>
                        </a:rPr>
                        <a:t>Robot must speak and flash multicolored lights</a:t>
                      </a:r>
                    </a:p>
                    <a:p>
                      <a:endParaRPr lang="en-US" sz="1500" cap="none" spc="0">
                        <a:solidFill>
                          <a:schemeClr val="bg1"/>
                        </a:solidFill>
                      </a:endParaRPr>
                    </a:p>
                  </a:txBody>
                  <a:tcPr marL="139671" marR="139671" marT="139671" marB="8454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26262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cap="none" spc="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Complete a jump over a small ramp </a:t>
                      </a:r>
                    </a:p>
                    <a:p>
                      <a:endParaRPr lang="en-US" sz="1500" cap="none" spc="0" dirty="0">
                        <a:solidFill>
                          <a:schemeClr val="bg1"/>
                        </a:solidFill>
                      </a:endParaRPr>
                    </a:p>
                  </a:txBody>
                  <a:tcPr marL="139671" marR="139671" marT="139671" marB="8454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26262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2228359"/>
                  </a:ext>
                </a:extLst>
              </a:tr>
              <a:tr h="198946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cap="none" spc="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Robot must travel to each yellow tile and make a right turn at the center</a:t>
                      </a:r>
                    </a:p>
                    <a:p>
                      <a:endParaRPr lang="en-US" sz="1500" cap="none" spc="0" dirty="0">
                        <a:solidFill>
                          <a:schemeClr val="bg1"/>
                        </a:solidFill>
                      </a:endParaRPr>
                    </a:p>
                  </a:txBody>
                  <a:tcPr marL="139671" marR="139671" marT="139671" marB="8454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cap="none" spc="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Robot must stop where it started</a:t>
                      </a:r>
                    </a:p>
                    <a:p>
                      <a:endParaRPr lang="en-US" sz="1500" cap="none" spc="0" dirty="0">
                        <a:solidFill>
                          <a:schemeClr val="bg1"/>
                        </a:solidFill>
                      </a:endParaRPr>
                    </a:p>
                  </a:txBody>
                  <a:tcPr marL="139671" marR="139671" marT="139671" marB="8454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cap="none" spc="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Knock down pins at the conclusion of the course</a:t>
                      </a:r>
                    </a:p>
                    <a:p>
                      <a:endParaRPr lang="en-US" sz="1500" cap="none" spc="0" dirty="0">
                        <a:solidFill>
                          <a:schemeClr val="bg1"/>
                        </a:solidFill>
                      </a:endParaRPr>
                    </a:p>
                  </a:txBody>
                  <a:tcPr marL="139671" marR="139671" marT="139671" marB="8454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81449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335143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9C6EDF-3B99-4683-B39E-0475A258AB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701971"/>
            <a:ext cx="2994815" cy="16665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>
                <a:solidFill>
                  <a:schemeClr val="tx1"/>
                </a:solidFill>
              </a:rPr>
              <a:t>Sprint 1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3686" y="2538728"/>
            <a:ext cx="283464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500E3E15-0775-4FD5-811D-C7D33312EAEB}"/>
              </a:ext>
            </a:extLst>
          </p:cNvPr>
          <p:cNvSpPr txBox="1"/>
          <p:nvPr/>
        </p:nvSpPr>
        <p:spPr>
          <a:xfrm>
            <a:off x="417852" y="2672856"/>
            <a:ext cx="3750824" cy="3483169"/>
          </a:xfrm>
          <a:prstGeom prst="rect">
            <a:avLst/>
          </a:prstGeom>
        </p:spPr>
        <p:txBody>
          <a:bodyPr vert="horz" lIns="0" tIns="45720" rIns="0" bIns="45720" rtlCol="0">
            <a:normAutofit fontScale="25000" lnSpcReduction="20000"/>
          </a:bodyPr>
          <a:lstStyle/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7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Github</a:t>
            </a: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https://github.com/Nroche24/Endurance</a:t>
            </a:r>
            <a:endParaRPr lang="en-US" sz="7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endParaRPr lang="en-US" sz="7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Difficulties:</a:t>
            </a:r>
          </a:p>
          <a:p>
            <a:pPr marL="742950" lvl="1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Obtaining the robot</a:t>
            </a:r>
          </a:p>
          <a:p>
            <a:pPr marL="742950" lvl="1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Formatting the documents correctly such as the SDD, Flowchart, Gantt Chart</a:t>
            </a:r>
          </a:p>
          <a:p>
            <a:pPr marL="742950" lvl="1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Replicating the course without using the classroom</a:t>
            </a:r>
          </a:p>
          <a:p>
            <a:pPr marL="742950" lvl="1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Meeting the timeline</a:t>
            </a:r>
          </a:p>
          <a:p>
            <a:pPr>
              <a:spcAft>
                <a:spcPts val="600"/>
              </a:spcAft>
            </a:pPr>
            <a:endParaRPr lang="en-US" dirty="0"/>
          </a:p>
          <a:p>
            <a:pPr>
              <a:spcAft>
                <a:spcPts val="600"/>
              </a:spcAft>
            </a:pPr>
            <a:endParaRPr lang="en-US" dirty="0"/>
          </a:p>
          <a:p>
            <a:pPr>
              <a:spcAft>
                <a:spcPts val="600"/>
              </a:spcAft>
            </a:pPr>
            <a:endParaRPr lang="en-US" dirty="0"/>
          </a:p>
          <a:p>
            <a:pPr>
              <a:spcAft>
                <a:spcPts val="600"/>
              </a:spcAft>
            </a:pPr>
            <a:endParaRPr lang="en-US" dirty="0"/>
          </a:p>
          <a:p>
            <a:pPr>
              <a:spcAft>
                <a:spcPts val="600"/>
              </a:spcAft>
            </a:pPr>
            <a:endParaRPr lang="en-US" dirty="0"/>
          </a:p>
          <a:p>
            <a:pPr>
              <a:spcAft>
                <a:spcPts val="600"/>
              </a:spcAft>
            </a:pPr>
            <a:endParaRPr lang="en-US" dirty="0"/>
          </a:p>
          <a:p>
            <a:pPr>
              <a:spcAft>
                <a:spcPts val="600"/>
              </a:spcAft>
            </a:pPr>
            <a:endParaRPr lang="en-US" dirty="0"/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 dirty="0"/>
              <a:t>	</a:t>
            </a:r>
          </a:p>
          <a:p>
            <a:pPr lvl="1">
              <a:spcAft>
                <a:spcPts val="600"/>
              </a:spcAft>
              <a:buFont typeface="Calibri" panose="020F0502020204030204" pitchFamily="34" charset="0"/>
            </a:pPr>
            <a:endParaRPr lang="en-US" dirty="0"/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§"/>
            </a:pPr>
            <a:endParaRPr lang="en-US" dirty="0"/>
          </a:p>
        </p:txBody>
      </p:sp>
      <p:pic>
        <p:nvPicPr>
          <p:cNvPr id="7" name="Graphic 6" descr="Run">
            <a:extLst>
              <a:ext uri="{FF2B5EF4-FFF2-40B4-BE49-F238E27FC236}">
                <a16:creationId xmlns:a16="http://schemas.microsoft.com/office/drawing/2014/main" id="{114328DE-293E-46AD-988E-F54C4E7717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68243" y="3592910"/>
            <a:ext cx="2621623" cy="262162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68BA7EA-8DDB-4EE4-BE78-B4B2C8E2A3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98233" y="342941"/>
            <a:ext cx="3470081" cy="6172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8884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9C6EDF-3B99-4683-B39E-0475A258AB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701971"/>
            <a:ext cx="2994815" cy="16665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>
                <a:solidFill>
                  <a:schemeClr val="tx1"/>
                </a:solidFill>
              </a:rPr>
              <a:t>Sprint 2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3686" y="2538728"/>
            <a:ext cx="283464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500E3E15-0775-4FD5-811D-C7D33312EAEB}"/>
              </a:ext>
            </a:extLst>
          </p:cNvPr>
          <p:cNvSpPr txBox="1"/>
          <p:nvPr/>
        </p:nvSpPr>
        <p:spPr>
          <a:xfrm>
            <a:off x="417852" y="2672856"/>
            <a:ext cx="3750824" cy="3483169"/>
          </a:xfrm>
          <a:prstGeom prst="rect">
            <a:avLst/>
          </a:prstGeom>
        </p:spPr>
        <p:txBody>
          <a:bodyPr vert="horz" lIns="0" tIns="45720" rIns="0" bIns="45720" rtlCol="0">
            <a:normAutofit fontScale="25000" lnSpcReduction="20000"/>
          </a:bodyPr>
          <a:lstStyle/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7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Github</a:t>
            </a: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https://github.com/Nroche24/Accuracy</a:t>
            </a: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Difficulties:</a:t>
            </a:r>
          </a:p>
          <a:p>
            <a:pPr marL="742950" lvl="1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Robot starting/stopping in the same spot</a:t>
            </a:r>
          </a:p>
          <a:p>
            <a:pPr marL="742950" lvl="1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Obtaining the correct firmware update for the robot </a:t>
            </a:r>
          </a:p>
          <a:p>
            <a:pPr marL="742950" lvl="1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Replicating the course without using the classroom</a:t>
            </a:r>
          </a:p>
          <a:p>
            <a:pPr marL="742950" lvl="1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Figuring out the correct algorithm to create the figure eight </a:t>
            </a:r>
          </a:p>
          <a:p>
            <a:pPr marL="742950" lvl="1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endParaRPr lang="en-US" sz="7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</a:pPr>
            <a:endParaRPr lang="en-US" dirty="0"/>
          </a:p>
          <a:p>
            <a:pPr>
              <a:spcAft>
                <a:spcPts val="600"/>
              </a:spcAft>
            </a:pPr>
            <a:endParaRPr lang="en-US" dirty="0"/>
          </a:p>
          <a:p>
            <a:pPr>
              <a:spcAft>
                <a:spcPts val="600"/>
              </a:spcAft>
            </a:pPr>
            <a:endParaRPr lang="en-US" dirty="0"/>
          </a:p>
          <a:p>
            <a:pPr>
              <a:spcAft>
                <a:spcPts val="600"/>
              </a:spcAft>
            </a:pPr>
            <a:endParaRPr lang="en-US" dirty="0"/>
          </a:p>
          <a:p>
            <a:pPr>
              <a:spcAft>
                <a:spcPts val="600"/>
              </a:spcAft>
            </a:pPr>
            <a:endParaRPr lang="en-US" dirty="0"/>
          </a:p>
          <a:p>
            <a:pPr>
              <a:spcAft>
                <a:spcPts val="600"/>
              </a:spcAft>
            </a:pPr>
            <a:endParaRPr lang="en-US" dirty="0"/>
          </a:p>
          <a:p>
            <a:pPr>
              <a:spcAft>
                <a:spcPts val="600"/>
              </a:spcAft>
            </a:pPr>
            <a:endParaRPr lang="en-US" dirty="0"/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 dirty="0"/>
              <a:t>	</a:t>
            </a:r>
          </a:p>
          <a:p>
            <a:pPr lvl="1">
              <a:spcAft>
                <a:spcPts val="600"/>
              </a:spcAft>
              <a:buFont typeface="Calibri" panose="020F0502020204030204" pitchFamily="34" charset="0"/>
            </a:pPr>
            <a:endParaRPr lang="en-US" dirty="0"/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§"/>
            </a:pPr>
            <a:endParaRPr lang="en-US" dirty="0"/>
          </a:p>
        </p:txBody>
      </p:sp>
      <p:pic>
        <p:nvPicPr>
          <p:cNvPr id="7" name="Graphic 6" descr="Run">
            <a:extLst>
              <a:ext uri="{FF2B5EF4-FFF2-40B4-BE49-F238E27FC236}">
                <a16:creationId xmlns:a16="http://schemas.microsoft.com/office/drawing/2014/main" id="{114328DE-293E-46AD-988E-F54C4E7717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68243" y="3592910"/>
            <a:ext cx="2621623" cy="262162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155E346-B6B6-4F93-BDC0-D19B70542B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3268" y="406367"/>
            <a:ext cx="3398762" cy="6045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0420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9C6EDF-3B99-4683-B39E-0475A258AB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701971"/>
            <a:ext cx="2994815" cy="16665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>
                <a:solidFill>
                  <a:schemeClr val="tx1"/>
                </a:solidFill>
              </a:rPr>
              <a:t>Sprint 3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3686" y="2538728"/>
            <a:ext cx="283464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500E3E15-0775-4FD5-811D-C7D33312EAEB}"/>
              </a:ext>
            </a:extLst>
          </p:cNvPr>
          <p:cNvSpPr txBox="1"/>
          <p:nvPr/>
        </p:nvSpPr>
        <p:spPr>
          <a:xfrm>
            <a:off x="417852" y="2672856"/>
            <a:ext cx="3750824" cy="3483169"/>
          </a:xfrm>
          <a:prstGeom prst="rect">
            <a:avLst/>
          </a:prstGeom>
        </p:spPr>
        <p:txBody>
          <a:bodyPr vert="horz" lIns="0" tIns="45720" rIns="0" bIns="45720" rtlCol="0">
            <a:normAutofit fontScale="25000" lnSpcReduction="20000"/>
          </a:bodyPr>
          <a:lstStyle/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7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Github</a:t>
            </a: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https://github.com/Nroche24/AGILITY</a:t>
            </a:r>
          </a:p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Difficulties:</a:t>
            </a:r>
          </a:p>
          <a:p>
            <a:pPr marL="742950" lvl="1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Robot not colliding with homemade course</a:t>
            </a:r>
          </a:p>
          <a:p>
            <a:pPr marL="742950" lvl="1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Getting materials to replicate course </a:t>
            </a:r>
          </a:p>
          <a:p>
            <a:pPr marL="742950" lvl="1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7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Github</a:t>
            </a: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transfer of documents from collab branch to main branch</a:t>
            </a:r>
          </a:p>
          <a:p>
            <a:pPr marL="742950" lvl="1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endParaRPr lang="en-US" sz="7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endParaRPr lang="en-US" sz="7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spcAft>
                <a:spcPts val="600"/>
              </a:spcAft>
              <a:buFont typeface="Wingdings" panose="05000000000000000000" pitchFamily="2" charset="2"/>
              <a:buChar char="§"/>
            </a:pPr>
            <a:endParaRPr lang="en-US" sz="7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</a:pPr>
            <a:endParaRPr lang="en-US" dirty="0"/>
          </a:p>
          <a:p>
            <a:pPr>
              <a:spcAft>
                <a:spcPts val="600"/>
              </a:spcAft>
            </a:pPr>
            <a:endParaRPr lang="en-US" dirty="0"/>
          </a:p>
          <a:p>
            <a:pPr>
              <a:spcAft>
                <a:spcPts val="600"/>
              </a:spcAft>
            </a:pPr>
            <a:endParaRPr lang="en-US" dirty="0"/>
          </a:p>
          <a:p>
            <a:pPr>
              <a:spcAft>
                <a:spcPts val="600"/>
              </a:spcAft>
            </a:pPr>
            <a:endParaRPr lang="en-US" dirty="0"/>
          </a:p>
          <a:p>
            <a:pPr>
              <a:spcAft>
                <a:spcPts val="600"/>
              </a:spcAft>
            </a:pPr>
            <a:endParaRPr lang="en-US" dirty="0"/>
          </a:p>
          <a:p>
            <a:pPr>
              <a:spcAft>
                <a:spcPts val="600"/>
              </a:spcAft>
            </a:pPr>
            <a:endParaRPr lang="en-US" dirty="0"/>
          </a:p>
          <a:p>
            <a:pPr>
              <a:spcAft>
                <a:spcPts val="600"/>
              </a:spcAft>
            </a:pPr>
            <a:endParaRPr lang="en-US" dirty="0"/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 dirty="0"/>
              <a:t>	</a:t>
            </a:r>
          </a:p>
          <a:p>
            <a:pPr lvl="1">
              <a:spcAft>
                <a:spcPts val="600"/>
              </a:spcAft>
              <a:buFont typeface="Calibri" panose="020F0502020204030204" pitchFamily="34" charset="0"/>
            </a:pPr>
            <a:endParaRPr lang="en-US" dirty="0"/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§"/>
            </a:pPr>
            <a:endParaRPr lang="en-US" dirty="0"/>
          </a:p>
        </p:txBody>
      </p:sp>
      <p:pic>
        <p:nvPicPr>
          <p:cNvPr id="7" name="Graphic 6" descr="Run">
            <a:extLst>
              <a:ext uri="{FF2B5EF4-FFF2-40B4-BE49-F238E27FC236}">
                <a16:creationId xmlns:a16="http://schemas.microsoft.com/office/drawing/2014/main" id="{114328DE-293E-46AD-988E-F54C4E7717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68243" y="3592910"/>
            <a:ext cx="2621623" cy="262162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10E9818-1DDD-4F6A-98DD-3B35CA9DA3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05584" y="253460"/>
            <a:ext cx="3570697" cy="6351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6603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4D0E555-16F6-44D0-BF56-AF5FF5BDE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117041D-1A7B-4ECA-AB68-3CFDB6726B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6220" y="0"/>
            <a:ext cx="4641314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B6C7D5-82A7-40C3-B003-6BE2E78FB4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869" y="640080"/>
            <a:ext cx="3659246" cy="286269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>
                <a:solidFill>
                  <a:srgbClr val="FFFFFF"/>
                </a:solidFill>
              </a:rPr>
              <a:t>Sprint 3 Video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BCD2462-4C1E-401A-AC2D-F799A138B2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3852" y="3663649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Agility Video">
            <a:hlinkClick r:id="" action="ppaction://media"/>
            <a:extLst>
              <a:ext uri="{FF2B5EF4-FFF2-40B4-BE49-F238E27FC236}">
                <a16:creationId xmlns:a16="http://schemas.microsoft.com/office/drawing/2014/main" id="{22155C45-17DD-46CC-9A0C-5C1708FA38C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42752" y="272699"/>
            <a:ext cx="4370393" cy="6128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853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7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7798FD-1CE0-4E92-9F15-87BF2CA7C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6783" y="516835"/>
            <a:ext cx="5977937" cy="1666501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Roles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24123B-DBF6-41E6-AF52-DF55BF0D21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007" r="35426"/>
          <a:stretch/>
        </p:blipFill>
        <p:spPr>
          <a:xfrm>
            <a:off x="20" y="10"/>
            <a:ext cx="4580077" cy="685799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00864" y="2353592"/>
            <a:ext cx="5669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FC271F-B50D-415B-A8B8-83589C74A2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6784" y="2546224"/>
            <a:ext cx="5977938" cy="334274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Team lead- Neal R. </a:t>
            </a:r>
          </a:p>
          <a:p>
            <a:pPr lvl="1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Responsible for planning the work to be accomplished as well as creating the timeline the group will follow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Robotics Engineer- Aaron N.</a:t>
            </a:r>
          </a:p>
          <a:p>
            <a:pPr lvl="1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Designs software needed for the robot to function and documents the data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Coordinator- Jason S.</a:t>
            </a:r>
          </a:p>
          <a:p>
            <a:pPr lvl="1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Take the data output given by the Robotics Engineer and formats it into charts and other documents</a:t>
            </a:r>
          </a:p>
          <a:p>
            <a:pPr marL="384048" lvl="2" indent="0">
              <a:lnSpc>
                <a:spcPct val="90000"/>
              </a:lnSpc>
              <a:buNone/>
            </a:pPr>
            <a:endParaRPr lang="en-US" sz="18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90000"/>
              </a:lnSpc>
              <a:buFont typeface="Wingdings" panose="05000000000000000000" pitchFamily="2" charset="2"/>
              <a:buChar char="§"/>
            </a:pPr>
            <a:endParaRPr lang="en-US" sz="18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01168" lvl="1" indent="0">
              <a:lnSpc>
                <a:spcPct val="90000"/>
              </a:lnSpc>
              <a:buNone/>
            </a:pPr>
            <a:endParaRPr lang="en-US" sz="18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01168" lvl="1" indent="0">
              <a:lnSpc>
                <a:spcPct val="90000"/>
              </a:lnSpc>
              <a:buNone/>
            </a:pPr>
            <a:endParaRPr lang="en-US" sz="18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01168" lvl="1" indent="0">
              <a:lnSpc>
                <a:spcPct val="90000"/>
              </a:lnSpc>
              <a:buNone/>
            </a:pPr>
            <a:endParaRPr lang="en-US" sz="18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8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72164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5A8E9-D60E-4898-B8F2-F657A9681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6783" y="516835"/>
            <a:ext cx="5977937" cy="1666501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Group Challenges/Hardships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85C212-CD57-40BB-93DF-F4C9BE4D02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425" r="32996" b="-1"/>
          <a:stretch/>
        </p:blipFill>
        <p:spPr>
          <a:xfrm>
            <a:off x="20" y="10"/>
            <a:ext cx="4580077" cy="685799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00864" y="2353592"/>
            <a:ext cx="5669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131BEA-CED7-4726-ADFC-2F7AA5A2D5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6784" y="2546224"/>
            <a:ext cx="6939228" cy="37949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Location: All members of the team lived over an hour away from each other, with two members being over an hour away from campus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Accuracy: Team had problems replicating the figure eight sprint to correctly stop and start in the same location. Originally thought to be a hardware error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Communication: Initially there was some miscommunication amongst the team because of the different schedules but they were corrected but caused some delays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Formatting: Collecting and representing the data properly in the System Design Document, Flowcharts, and Algorithms</a:t>
            </a:r>
          </a:p>
        </p:txBody>
      </p:sp>
    </p:spTree>
    <p:extLst>
      <p:ext uri="{BB962C8B-B14F-4D97-AF65-F5344CB8AC3E}">
        <p14:creationId xmlns:p14="http://schemas.microsoft.com/office/powerpoint/2010/main" val="28126969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A33C4710-0FD3-41F3-B5C1-312073C4E1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6446" b="-1"/>
          <a:stretch/>
        </p:blipFill>
        <p:spPr>
          <a:xfrm>
            <a:off x="16" y="10"/>
            <a:ext cx="7556889" cy="685799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6482F060-A4AF-4E0B-B364-7C6BA4A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7556905" y="0"/>
            <a:ext cx="464131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DFC9D8-6FAF-47E2-820E-7A30A0DD65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7939" y="249656"/>
            <a:ext cx="3659246" cy="285032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dirty="0">
                <a:solidFill>
                  <a:srgbClr val="FFFFFF"/>
                </a:solidFill>
              </a:rPr>
              <a:t>Difficulties: Team Lead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9EB6DAA-2F0C-43D5-A577-15D5D2C4E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85922" y="3651268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C7D8C066-4009-475C-B700-727A983544A4}"/>
              </a:ext>
            </a:extLst>
          </p:cNvPr>
          <p:cNvSpPr txBox="1"/>
          <p:nvPr/>
        </p:nvSpPr>
        <p:spPr>
          <a:xfrm>
            <a:off x="8179702" y="3651268"/>
            <a:ext cx="338328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/>
              <a:t>Clear and concise communication to team on requirements</a:t>
            </a:r>
          </a:p>
          <a:p>
            <a:endParaRPr lang="en-US" sz="16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/>
              <a:t>Not having physical access to robot to help test theories</a:t>
            </a:r>
          </a:p>
          <a:p>
            <a:endParaRPr lang="en-US" sz="16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/>
              <a:t>Formatting documents and transferring them from </a:t>
            </a:r>
            <a:r>
              <a:rPr lang="en-US" sz="1600" dirty="0" err="1"/>
              <a:t>Github</a:t>
            </a:r>
            <a:r>
              <a:rPr lang="en-US" sz="1600" dirty="0"/>
              <a:t> collab branch to </a:t>
            </a:r>
            <a:r>
              <a:rPr lang="en-US" sz="1600" dirty="0" err="1"/>
              <a:t>Github</a:t>
            </a:r>
            <a:r>
              <a:rPr lang="en-US" sz="1600" dirty="0"/>
              <a:t> main branch</a:t>
            </a:r>
          </a:p>
        </p:txBody>
      </p:sp>
    </p:spTree>
    <p:extLst>
      <p:ext uri="{BB962C8B-B14F-4D97-AF65-F5344CB8AC3E}">
        <p14:creationId xmlns:p14="http://schemas.microsoft.com/office/powerpoint/2010/main" val="31762326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2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93932EF5-314F-409E-8020-FEE5FA0795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03EEFF0-FB57-4CB4-8BFC-DF397689E2E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689</Words>
  <Application>Microsoft Office PowerPoint</Application>
  <PresentationFormat>Widescreen</PresentationFormat>
  <Paragraphs>127</Paragraphs>
  <Slides>14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Bookman Old Style</vt:lpstr>
      <vt:lpstr>Calibri</vt:lpstr>
      <vt:lpstr>Franklin Gothic Book</vt:lpstr>
      <vt:lpstr>Times New Roman</vt:lpstr>
      <vt:lpstr>Wingdings</vt:lpstr>
      <vt:lpstr>1_RetrospectVTI</vt:lpstr>
      <vt:lpstr>Group 7 Sprint 4 </vt:lpstr>
      <vt:lpstr>Sprint 1-3 Overview </vt:lpstr>
      <vt:lpstr>Sprint 1</vt:lpstr>
      <vt:lpstr>Sprint 2</vt:lpstr>
      <vt:lpstr>Sprint 3</vt:lpstr>
      <vt:lpstr>Sprint 3 Video</vt:lpstr>
      <vt:lpstr>Roles</vt:lpstr>
      <vt:lpstr>Group Challenges/Hardships</vt:lpstr>
      <vt:lpstr>Difficulties: Team Lead</vt:lpstr>
      <vt:lpstr>Difficulties: Data Coordinator</vt:lpstr>
      <vt:lpstr>Difficulties: Robotics Engineer</vt:lpstr>
      <vt:lpstr>How Can We Improve?</vt:lpstr>
      <vt:lpstr>What Did We Learn?</vt:lpstr>
      <vt:lpstr>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7 Sprint 4 </dc:title>
  <dc:creator>Neal Roche</dc:creator>
  <cp:lastModifiedBy>Neal Roche</cp:lastModifiedBy>
  <cp:revision>8</cp:revision>
  <dcterms:created xsi:type="dcterms:W3CDTF">2020-12-09T19:46:52Z</dcterms:created>
  <dcterms:modified xsi:type="dcterms:W3CDTF">2020-12-09T20:04:41Z</dcterms:modified>
</cp:coreProperties>
</file>

<file path=docProps/thumbnail.jpeg>
</file>